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62" r:id="rId3"/>
  </p:sldMasterIdLst>
  <p:notesMasterIdLst>
    <p:notesMasterId r:id="rId25"/>
  </p:notesMasterIdLst>
  <p:sldIdLst>
    <p:sldId id="287" r:id="rId4"/>
    <p:sldId id="261" r:id="rId5"/>
    <p:sldId id="256" r:id="rId6"/>
    <p:sldId id="286" r:id="rId7"/>
    <p:sldId id="257" r:id="rId8"/>
    <p:sldId id="280" r:id="rId9"/>
    <p:sldId id="264" r:id="rId10"/>
    <p:sldId id="285" r:id="rId11"/>
    <p:sldId id="284" r:id="rId12"/>
    <p:sldId id="274" r:id="rId13"/>
    <p:sldId id="275" r:id="rId14"/>
    <p:sldId id="269" r:id="rId15"/>
    <p:sldId id="281" r:id="rId16"/>
    <p:sldId id="282" r:id="rId17"/>
    <p:sldId id="270" r:id="rId18"/>
    <p:sldId id="283" r:id="rId19"/>
    <p:sldId id="278" r:id="rId20"/>
    <p:sldId id="272" r:id="rId21"/>
    <p:sldId id="258" r:id="rId22"/>
    <p:sldId id="260" r:id="rId23"/>
    <p:sldId id="262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w01o4qhTW+mMuUht0DQIQ4Wnm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708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041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72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95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808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72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302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809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635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e561ab4c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561ab4c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867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e561ab4c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2e561ab4c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9235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e561ab4c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2e561ab4c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1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71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963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69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055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589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6190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315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561ab4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e561ab4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48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2B2B2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 title="Page Number Shape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4" name="Google Shape;14;p6" title="Verticle Rule Line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6"/>
          <p:cNvSpPr txBox="1"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dt" idx="10"/>
          </p:nvPr>
        </p:nvSpPr>
        <p:spPr>
          <a:xfrm>
            <a:off x="8286356" y="6007608"/>
            <a:ext cx="3143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ftr" idx="11"/>
          </p:nvPr>
        </p:nvSpPr>
        <p:spPr>
          <a:xfrm>
            <a:off x="1078991" y="6007608"/>
            <a:ext cx="6720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>
            <a:spLocks noGrp="1"/>
          </p:cNvSpPr>
          <p:nvPr>
            <p:ph type="pic" idx="2"/>
          </p:nvPr>
        </p:nvSpPr>
        <p:spPr>
          <a:xfrm>
            <a:off x="5183188" y="758951"/>
            <a:ext cx="6245352" cy="4754881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758952" y="3794760"/>
            <a:ext cx="3831336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 rot="5400000">
            <a:off x="5929884" y="13716"/>
            <a:ext cx="4754880" cy="624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 rot="5400000">
            <a:off x="7459770" y="1774724"/>
            <a:ext cx="4986002" cy="295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 rot="5400000">
            <a:off x="1969744" y="-451840"/>
            <a:ext cx="4986002" cy="740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6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6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1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18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5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95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3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89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52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39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3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8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523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85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35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4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2B2B2B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 title="Page Number Shape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3" name="Google Shape;33;p5" title="Verticle Rule Line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286356" y="6007608"/>
            <a:ext cx="3143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1078991" y="6007608"/>
            <a:ext cx="6720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i="1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5184647" y="3273551"/>
            <a:ext cx="6245351" cy="224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i="1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5190323" y="1377198"/>
            <a:ext cx="623967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5184647" y="3319548"/>
            <a:ext cx="6245351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i="1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5184646" y="3932372"/>
            <a:ext cx="624535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5183188" y="758951"/>
            <a:ext cx="6245352" cy="475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2pPr>
            <a:lvl3pPr marL="1371600" lvl="2" indent="-330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58953" y="3815080"/>
            <a:ext cx="3831336" cy="169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 title="Page Number Shape"/>
          <p:cNvSpPr/>
          <p:nvPr/>
        </p:nvSpPr>
        <p:spPr>
          <a:xfrm>
            <a:off x="11784011" y="5778801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7;p4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Arial"/>
              <a:buNone/>
              <a:defRPr sz="6000" b="0" i="1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 title="Page Number Shape"/>
          <p:cNvSpPr/>
          <p:nvPr/>
        </p:nvSpPr>
        <p:spPr>
          <a:xfrm>
            <a:off x="11784011" y="5778801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6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8078" y="510282"/>
            <a:ext cx="981940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00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Acts 8:-18</a:t>
            </a:r>
          </a:p>
          <a:p>
            <a:pPr marL="0" marR="300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300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And Saul was there, giving approval to his death.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 that day a great persecution broke out against the church at Jerusalem, and all except the apostles were scattered throughout Judea and Samaria. </a:t>
            </a:r>
            <a:r>
              <a:rPr kumimoji="0" lang="en-AU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Godly men buried Stephen and mourned deeply for him. </a:t>
            </a:r>
            <a:r>
              <a:rPr kumimoji="0" lang="en-AU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But Saul began to destroy the church. Going from house to house, he dragged off men and women and put them in prison.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Acts:8:5-41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00" y="1194318"/>
            <a:ext cx="106928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“from Jerusalem to Rome” </a:t>
            </a:r>
          </a:p>
          <a:p>
            <a:endParaRPr lang="en-US" sz="1000" u="sng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Samaritans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Different heritage – but similar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Different religion – but similar</a:t>
            </a:r>
          </a:p>
          <a:p>
            <a:r>
              <a:rPr lang="en-US" sz="3600" dirty="0">
                <a:solidFill>
                  <a:schemeClr val="bg1"/>
                </a:solidFill>
              </a:rPr>
              <a:t>History of animosity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…many people believed Philip’s message of Good News concerning the Kingdom of God and the name of Jesus Christ… </a:t>
            </a:r>
          </a:p>
          <a:p>
            <a:endParaRPr lang="en-A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2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Acts:8:5-41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00" y="1194318"/>
            <a:ext cx="1069288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“from Jerusalem to Rome” </a:t>
            </a:r>
          </a:p>
          <a:p>
            <a:endParaRPr lang="en-US" sz="1000" u="sng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Samaritans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Philip took the message of grace to his ‘enemies’.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What about me?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Do I hold a grudge,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or have hate, or distain for anyone?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What about us…?</a:t>
            </a:r>
          </a:p>
        </p:txBody>
      </p:sp>
    </p:spTree>
    <p:extLst>
      <p:ext uri="{BB962C8B-B14F-4D97-AF65-F5344CB8AC3E}">
        <p14:creationId xmlns:p14="http://schemas.microsoft.com/office/powerpoint/2010/main" val="3939880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Acts:8:5-41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00" y="1194318"/>
            <a:ext cx="10692882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“from Jerusalem to Rome” </a:t>
            </a:r>
          </a:p>
          <a:p>
            <a:endParaRPr lang="en-US" sz="1000" u="sng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The Ethiopian Eunuch</a:t>
            </a:r>
          </a:p>
          <a:p>
            <a:endParaRPr lang="en-US" sz="900" u="sng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Different race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Different ethnicity &amp; nationality</a:t>
            </a:r>
          </a:p>
          <a:p>
            <a:r>
              <a:rPr lang="en-US" sz="3600" dirty="0">
                <a:solidFill>
                  <a:schemeClr val="bg1"/>
                </a:solidFill>
              </a:rPr>
              <a:t>Minority sexual status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Different social status</a:t>
            </a:r>
          </a:p>
          <a:p>
            <a:r>
              <a:rPr lang="en-US" sz="3600" dirty="0">
                <a:solidFill>
                  <a:schemeClr val="bg1"/>
                </a:solidFill>
              </a:rPr>
              <a:t>Same religion?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‘End of the earth’ location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AU" sz="36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36581" y="995530"/>
            <a:ext cx="4619933" cy="5716844"/>
            <a:chOff x="7323292" y="890334"/>
            <a:chExt cx="4619933" cy="57168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3292" y="890334"/>
              <a:ext cx="4619933" cy="5716844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 rot="4720156">
              <a:off x="9685940" y="3742985"/>
              <a:ext cx="1441827" cy="30778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ight Arrow 7"/>
            <p:cNvSpPr/>
            <p:nvPr/>
          </p:nvSpPr>
          <p:spPr>
            <a:xfrm rot="9495068">
              <a:off x="8305947" y="5118504"/>
              <a:ext cx="2247060" cy="30778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74639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Acts:8:5-41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00" y="1194318"/>
            <a:ext cx="10692882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“from Jerusalem to Rome” </a:t>
            </a:r>
          </a:p>
          <a:p>
            <a:endParaRPr lang="en-US" sz="1000" u="sng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The Ethiopian Eunuch</a:t>
            </a:r>
          </a:p>
          <a:p>
            <a:endParaRPr lang="en-US" sz="900" u="sng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Different race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Different ethnicity &amp; nationality</a:t>
            </a:r>
          </a:p>
          <a:p>
            <a:r>
              <a:rPr lang="en-US" sz="3600" dirty="0">
                <a:solidFill>
                  <a:schemeClr val="bg1"/>
                </a:solidFill>
              </a:rPr>
              <a:t>Minority sexual status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Different social status</a:t>
            </a:r>
          </a:p>
          <a:p>
            <a:r>
              <a:rPr lang="en-US" sz="3600" dirty="0">
                <a:solidFill>
                  <a:schemeClr val="bg1"/>
                </a:solidFill>
              </a:rPr>
              <a:t>Same religion?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‘End of the earth’ location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AU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447" y="1394460"/>
            <a:ext cx="4104934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Acts:8:5-41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00" y="1194318"/>
            <a:ext cx="1069288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“from Jerusalem to Rome” </a:t>
            </a:r>
          </a:p>
          <a:p>
            <a:endParaRPr lang="en-US" sz="1000" u="sng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The Ethiopian Eunuch</a:t>
            </a:r>
          </a:p>
          <a:p>
            <a:endParaRPr lang="en-US" sz="900" u="sng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Different race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Different ethnicity</a:t>
            </a:r>
          </a:p>
          <a:p>
            <a:r>
              <a:rPr lang="en-US" sz="3600" dirty="0">
                <a:solidFill>
                  <a:schemeClr val="bg1"/>
                </a:solidFill>
              </a:rPr>
              <a:t>Minority sexual status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Different social status</a:t>
            </a:r>
          </a:p>
          <a:p>
            <a:r>
              <a:rPr lang="en-US" sz="3600" dirty="0">
                <a:solidFill>
                  <a:schemeClr val="bg1"/>
                </a:solidFill>
              </a:rPr>
              <a:t>Same religion?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‘End of the earth’ location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360" y="1669202"/>
            <a:ext cx="6014865" cy="48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14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Acts:8:5-41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00" y="1194318"/>
            <a:ext cx="1069288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“from Jerusalem to Rome” </a:t>
            </a:r>
          </a:p>
          <a:p>
            <a:endParaRPr lang="en-US" sz="1000" u="sng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The Ethiopian Eunuch</a:t>
            </a:r>
          </a:p>
          <a:p>
            <a:endParaRPr lang="en-US" sz="900" u="sng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Different race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Different ethnicity</a:t>
            </a:r>
          </a:p>
          <a:p>
            <a:r>
              <a:rPr lang="en-US" sz="3600" dirty="0">
                <a:solidFill>
                  <a:schemeClr val="bg1"/>
                </a:solidFill>
              </a:rPr>
              <a:t>Minority sexual status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Different social status</a:t>
            </a:r>
          </a:p>
          <a:p>
            <a:r>
              <a:rPr lang="en-US" sz="3600" dirty="0">
                <a:solidFill>
                  <a:schemeClr val="bg1"/>
                </a:solidFill>
              </a:rPr>
              <a:t>Same religion?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‘End of the earth’ location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776447" y="839351"/>
            <a:ext cx="4348630" cy="5969971"/>
            <a:chOff x="7776447" y="839351"/>
            <a:chExt cx="4348630" cy="596997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6447" y="839351"/>
              <a:ext cx="4348630" cy="5969971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 rot="9495068">
              <a:off x="9455187" y="1442175"/>
              <a:ext cx="1082598" cy="30778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7967124" y="3490986"/>
              <a:ext cx="3011292" cy="30778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19492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Acts:8:5-41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599" y="1194318"/>
            <a:ext cx="874770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“from Jerusalem to Rome” </a:t>
            </a:r>
          </a:p>
          <a:p>
            <a:endParaRPr lang="en-US" sz="1000" u="sng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The Ethiopian Eunuch</a:t>
            </a:r>
          </a:p>
          <a:p>
            <a:endParaRPr lang="en-US" sz="900" u="sng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Philip took the message of grace someone who was different.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What about me?</a:t>
            </a:r>
          </a:p>
          <a:p>
            <a:r>
              <a:rPr lang="en-US" sz="3600" dirty="0">
                <a:solidFill>
                  <a:schemeClr val="bg1"/>
                </a:solidFill>
              </a:rPr>
              <a:t>	Do I relate across cultures?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	What about us …</a:t>
            </a:r>
            <a:endParaRPr lang="en-AU" sz="3600" dirty="0">
              <a:solidFill>
                <a:schemeClr val="bg1"/>
              </a:solidFill>
            </a:endParaRPr>
          </a:p>
        </p:txBody>
      </p:sp>
      <p:pic>
        <p:nvPicPr>
          <p:cNvPr id="15" name="Picture 8" descr="Kau and the people of the Nuba mountains - Sudan | Nuba is a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18" y="2818137"/>
            <a:ext cx="1354465" cy="203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929" y="752957"/>
            <a:ext cx="1774943" cy="20467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992" y="4745560"/>
            <a:ext cx="1690740" cy="21124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2611" y="4796043"/>
            <a:ext cx="1535370" cy="20316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1326" y="763154"/>
            <a:ext cx="1687539" cy="21168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1682" y="4805344"/>
            <a:ext cx="1421599" cy="2022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6469" y="3064042"/>
            <a:ext cx="1845530" cy="16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8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Acts:8:5-41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00" y="1194318"/>
            <a:ext cx="11246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“from Jerusalem to Rome”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       Grid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						    Group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45780"/>
              </p:ext>
            </p:extLst>
          </p:nvPr>
        </p:nvGraphicFramePr>
        <p:xfrm>
          <a:off x="3048000" y="2131372"/>
          <a:ext cx="817077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779">
                  <a:extLst>
                    <a:ext uri="{9D8B030D-6E8A-4147-A177-3AD203B41FA5}">
                      <a16:colId xmlns:a16="http://schemas.microsoft.com/office/drawing/2014/main" val="157939321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79871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  <a:p>
                      <a:r>
                        <a:rPr lang="en-US" sz="3600" dirty="0"/>
                        <a:t>      Bureaucratic</a:t>
                      </a:r>
                      <a:endParaRPr lang="en-AU" sz="3600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  <a:p>
                      <a:r>
                        <a:rPr lang="en-US" sz="3600" dirty="0"/>
                        <a:t>      Corporate</a:t>
                      </a:r>
                      <a:endParaRPr lang="en-A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56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3600" dirty="0"/>
                        <a:t>      Individualist</a:t>
                      </a:r>
                      <a:endParaRPr lang="en-AU" sz="2800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     </a:t>
                      </a:r>
                      <a:r>
                        <a:rPr lang="en-US" sz="3600" dirty="0"/>
                        <a:t>    Collectivist</a:t>
                      </a:r>
                      <a:endParaRPr lang="en-AU" sz="3600" dirty="0"/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616143"/>
                  </a:ext>
                </a:extLst>
              </a:tr>
            </a:tbl>
          </a:graphicData>
        </a:graphic>
      </p:graphicFrame>
      <p:sp>
        <p:nvSpPr>
          <p:cNvPr id="5" name="Up-Down Arrow 4"/>
          <p:cNvSpPr/>
          <p:nvPr/>
        </p:nvSpPr>
        <p:spPr>
          <a:xfrm>
            <a:off x="2805684" y="3397816"/>
            <a:ext cx="484632" cy="121615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Up-Down Arrow 16"/>
          <p:cNvSpPr/>
          <p:nvPr/>
        </p:nvSpPr>
        <p:spPr>
          <a:xfrm rot="5400000">
            <a:off x="6910667" y="4953981"/>
            <a:ext cx="484632" cy="185286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963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Acts:8:5-41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00" y="1194318"/>
            <a:ext cx="107162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“from Jerusalem to Rome” 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Summary: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Philip crossed the social barriers.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		Do I have hate, or distain?</a:t>
            </a:r>
          </a:p>
          <a:p>
            <a:r>
              <a:rPr lang="en-US" sz="3600" dirty="0">
                <a:solidFill>
                  <a:schemeClr val="bg1"/>
                </a:solidFill>
              </a:rPr>
              <a:t>		Do I cross the social barriers?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Good News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in Jesus there is reconciliation with God, 	and hopefully, reconciliation </a:t>
            </a:r>
            <a:r>
              <a:rPr lang="en-AU" sz="3600" dirty="0">
                <a:solidFill>
                  <a:schemeClr val="bg1"/>
                </a:solidFill>
              </a:rPr>
              <a:t>between people.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2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e561ab4cd_0_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1" name="Google Shape;121;g12e561ab4cd_0_1" descr="A group of plants growing in dir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13126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2e561ab4cd_0_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239989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3" name="Google Shape;123;g12e561ab4cd_0_1"/>
          <p:cNvSpPr txBox="1">
            <a:spLocks noGrp="1"/>
          </p:cNvSpPr>
          <p:nvPr>
            <p:ph type="ctrTitle"/>
          </p:nvPr>
        </p:nvSpPr>
        <p:spPr>
          <a:xfrm>
            <a:off x="898017" y="1018123"/>
            <a:ext cx="7407900" cy="25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The Early Church Matures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4" name="Google Shape;124;g12e561ab4cd_0_1"/>
          <p:cNvSpPr txBox="1">
            <a:spLocks noGrp="1"/>
          </p:cNvSpPr>
          <p:nvPr>
            <p:ph type="subTitle" idx="1"/>
          </p:nvPr>
        </p:nvSpPr>
        <p:spPr>
          <a:xfrm>
            <a:off x="898017" y="3602174"/>
            <a:ext cx="35406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</a:pPr>
            <a:r>
              <a:rPr lang="en-US" sz="4000">
                <a:solidFill>
                  <a:srgbClr val="FFFFFF"/>
                </a:solidFill>
              </a:rPr>
              <a:t>Mission and Growth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25" name="Google Shape;125;g12e561ab4cd_0_1"/>
          <p:cNvCxnSpPr/>
          <p:nvPr/>
        </p:nvCxnSpPr>
        <p:spPr>
          <a:xfrm>
            <a:off x="758952" y="1143293"/>
            <a:ext cx="0" cy="5714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g12e561ab4cd_0_1"/>
          <p:cNvSpPr/>
          <p:nvPr/>
        </p:nvSpPr>
        <p:spPr>
          <a:xfrm>
            <a:off x="11784011" y="1143293"/>
            <a:ext cx="407986" cy="819147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g12e561ab4cd_0_1"/>
          <p:cNvSpPr txBox="1"/>
          <p:nvPr/>
        </p:nvSpPr>
        <p:spPr>
          <a:xfrm>
            <a:off x="898025" y="5634925"/>
            <a:ext cx="8386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June 12th - Tony Lyon</a:t>
            </a:r>
            <a:endParaRPr sz="2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8078" y="510282"/>
            <a:ext cx="981940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00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Acts 8:-18</a:t>
            </a:r>
          </a:p>
          <a:p>
            <a:pPr marL="0" marR="300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300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Those who had been scattered preached the word wherever they went</a:t>
            </a: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</a:t>
            </a: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Philip 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went down to a city in Samaria and proclaimed the Christ</a:t>
            </a:r>
            <a:r>
              <a:rPr kumimoji="0" lang="en-AU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there. </a:t>
            </a:r>
            <a:r>
              <a:rPr kumimoji="0" lang="en-AU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When the crowds heard Philip and saw the miraculous signs he did, they all paid close attention to what he said. </a:t>
            </a:r>
            <a:r>
              <a:rPr kumimoji="0" lang="en-AU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7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With shrieks, evil</a:t>
            </a:r>
            <a:r>
              <a:rPr kumimoji="0" lang="en-AU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spirits came out of many, and many paralytics and cripples were healed.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8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 there was great joy in that city.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242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e561ab4cd_0_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9" name="Google Shape;139;g12e561ab4cd_0_12" descr="A group of plants growing in dir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13126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2e561ab4cd_0_1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239989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g12e561ab4cd_0_12"/>
          <p:cNvSpPr txBox="1">
            <a:spLocks noGrp="1"/>
          </p:cNvSpPr>
          <p:nvPr>
            <p:ph type="ctrTitle"/>
          </p:nvPr>
        </p:nvSpPr>
        <p:spPr>
          <a:xfrm>
            <a:off x="898017" y="1018123"/>
            <a:ext cx="7407900" cy="25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The Early Church Matures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2" name="Google Shape;142;g12e561ab4cd_0_12"/>
          <p:cNvSpPr txBox="1">
            <a:spLocks noGrp="1"/>
          </p:cNvSpPr>
          <p:nvPr>
            <p:ph type="subTitle" idx="1"/>
          </p:nvPr>
        </p:nvSpPr>
        <p:spPr>
          <a:xfrm>
            <a:off x="898017" y="3602174"/>
            <a:ext cx="35406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</a:pPr>
            <a:r>
              <a:rPr lang="en-US" sz="4000">
                <a:solidFill>
                  <a:srgbClr val="FFFFFF"/>
                </a:solidFill>
              </a:rPr>
              <a:t>Mission and Growth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43" name="Google Shape;143;g12e561ab4cd_0_12"/>
          <p:cNvCxnSpPr/>
          <p:nvPr/>
        </p:nvCxnSpPr>
        <p:spPr>
          <a:xfrm>
            <a:off x="758952" y="1143293"/>
            <a:ext cx="0" cy="5714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g12e561ab4cd_0_12"/>
          <p:cNvSpPr/>
          <p:nvPr/>
        </p:nvSpPr>
        <p:spPr>
          <a:xfrm>
            <a:off x="11784011" y="1143293"/>
            <a:ext cx="407986" cy="819147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g12e561ab4cd_0_12"/>
          <p:cNvSpPr txBox="1"/>
          <p:nvPr/>
        </p:nvSpPr>
        <p:spPr>
          <a:xfrm>
            <a:off x="898025" y="5634925"/>
            <a:ext cx="8386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June 19th - Denise Hyland</a:t>
            </a:r>
            <a:endParaRPr sz="2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e561ab4cd_0_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7" name="Google Shape;157;g12e561ab4cd_0_34" descr="A group of plants growing in dir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13126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2e561ab4cd_0_3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239989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9" name="Google Shape;159;g12e561ab4cd_0_34"/>
          <p:cNvSpPr txBox="1">
            <a:spLocks noGrp="1"/>
          </p:cNvSpPr>
          <p:nvPr>
            <p:ph type="ctrTitle"/>
          </p:nvPr>
        </p:nvSpPr>
        <p:spPr>
          <a:xfrm>
            <a:off x="898017" y="1018123"/>
            <a:ext cx="7407900" cy="25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The Early Church Matures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0" name="Google Shape;160;g12e561ab4cd_0_34"/>
          <p:cNvSpPr txBox="1">
            <a:spLocks noGrp="1"/>
          </p:cNvSpPr>
          <p:nvPr>
            <p:ph type="subTitle" idx="1"/>
          </p:nvPr>
        </p:nvSpPr>
        <p:spPr>
          <a:xfrm>
            <a:off x="898017" y="3602174"/>
            <a:ext cx="35406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</a:pPr>
            <a:r>
              <a:rPr lang="en-US" sz="4000">
                <a:solidFill>
                  <a:srgbClr val="FFFFFF"/>
                </a:solidFill>
              </a:rPr>
              <a:t>Mission and Growth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61" name="Google Shape;161;g12e561ab4cd_0_34"/>
          <p:cNvCxnSpPr/>
          <p:nvPr/>
        </p:nvCxnSpPr>
        <p:spPr>
          <a:xfrm>
            <a:off x="758952" y="1143293"/>
            <a:ext cx="0" cy="5714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g12e561ab4cd_0_34"/>
          <p:cNvSpPr/>
          <p:nvPr/>
        </p:nvSpPr>
        <p:spPr>
          <a:xfrm>
            <a:off x="11784011" y="1143293"/>
            <a:ext cx="407986" cy="819147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3" name="Google Shape;163;g12e561ab4cd_0_34"/>
          <p:cNvSpPr txBox="1"/>
          <p:nvPr/>
        </p:nvSpPr>
        <p:spPr>
          <a:xfrm>
            <a:off x="898025" y="5634925"/>
            <a:ext cx="8386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June 26th - Elisa Dickenson</a:t>
            </a:r>
            <a:endParaRPr sz="2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3" name="Google Shape;103;p1" descr="A group of plants growing in dir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131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0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898017" y="1018123"/>
            <a:ext cx="7407782" cy="250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The Early Church Matures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1"/>
          <p:cNvSpPr txBox="1">
            <a:spLocks noGrp="1"/>
          </p:cNvSpPr>
          <p:nvPr>
            <p:ph type="subTitle" idx="1"/>
          </p:nvPr>
        </p:nvSpPr>
        <p:spPr>
          <a:xfrm>
            <a:off x="898017" y="3602174"/>
            <a:ext cx="35406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</a:pPr>
            <a:r>
              <a:rPr lang="en-US" sz="4000">
                <a:solidFill>
                  <a:srgbClr val="FFFFFF"/>
                </a:solidFill>
              </a:rPr>
              <a:t>Mission and Growth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07" name="Google Shape;107;p1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"/>
          <p:cNvSpPr/>
          <p:nvPr/>
        </p:nvSpPr>
        <p:spPr>
          <a:xfrm>
            <a:off x="11784011" y="1143293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898025" y="5634925"/>
            <a:ext cx="8386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June 5th - Greg Mellow</a:t>
            </a:r>
            <a:endParaRPr sz="2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Acts:8:5-41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00" y="1194318"/>
            <a:ext cx="109905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“from Jerusalem to Rome” 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Summary: Philip crossed the social barriers.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Good News</a:t>
            </a:r>
            <a:r>
              <a:rPr lang="en-US" sz="3600" dirty="0">
                <a:solidFill>
                  <a:schemeClr val="bg1"/>
                </a:solidFill>
              </a:rPr>
              <a:t>: 	in Jesus, reconciliation with God, 				and reconciliation </a:t>
            </a:r>
            <a:r>
              <a:rPr lang="en-AU" sz="3600" dirty="0">
                <a:solidFill>
                  <a:schemeClr val="bg1"/>
                </a:solidFill>
              </a:rPr>
              <a:t>between people.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9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Acts/Acts:8:5-40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152" y="1194318"/>
            <a:ext cx="10832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Luke-Acts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two volumes, one story, 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~30 years from 30 AD to 60 AD.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Over 25% of the New Testament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Author: Luke,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a medical doctor, 		co-worker with Paul, 	probably ‘Hellenistic’ (Greek) in culture,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educated writer, 		well travelled</a:t>
            </a:r>
          </a:p>
          <a:p>
            <a:endParaRPr lang="en-A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Acts/Acts:8:5-40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152" y="1194318"/>
            <a:ext cx="108328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Luke-Acts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Purpose:	historical account,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		politics (faith v the Empire) 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		evangelism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Summary:	Luke “to Jerusalem”</a:t>
            </a:r>
          </a:p>
          <a:p>
            <a:r>
              <a:rPr lang="en-US" sz="3600" dirty="0">
                <a:solidFill>
                  <a:schemeClr val="bg1"/>
                </a:solidFill>
              </a:rPr>
              <a:t>			Acts “from Jerusalem to Rome”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3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Acts:8:5-41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00" y="1194318"/>
            <a:ext cx="1069288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“from Jerusalem to Rome” 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	~ 2500 Km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Melbourne to Townsville</a:t>
            </a:r>
          </a:p>
          <a:p>
            <a:r>
              <a:rPr lang="en-US" sz="3600" dirty="0">
                <a:solidFill>
                  <a:schemeClr val="bg1"/>
                </a:solidFill>
              </a:rPr>
              <a:t>Melbourne to </a:t>
            </a:r>
            <a:r>
              <a:rPr lang="en-US" sz="3600" dirty="0" err="1">
                <a:solidFill>
                  <a:schemeClr val="bg1"/>
                </a:solidFill>
              </a:rPr>
              <a:t>Kalgoorlie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Melbourne to New Zealand (South Island)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7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Acts:8:5-41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00" y="1194318"/>
            <a:ext cx="1069288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“from Jerusalem to Rome” </a:t>
            </a:r>
          </a:p>
          <a:p>
            <a:endParaRPr lang="en-US" sz="1000" u="sng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Samaritans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Different heritage – but similar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Different religion – but similar</a:t>
            </a:r>
          </a:p>
          <a:p>
            <a:r>
              <a:rPr lang="en-US" sz="3600" dirty="0">
                <a:solidFill>
                  <a:schemeClr val="bg1"/>
                </a:solidFill>
              </a:rPr>
              <a:t>History of animosity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100 Km, 4 days walk</a:t>
            </a:r>
            <a:endParaRPr lang="en-AU" sz="36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36581" y="995530"/>
            <a:ext cx="4619933" cy="5716844"/>
            <a:chOff x="7323292" y="890334"/>
            <a:chExt cx="4619933" cy="57168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3292" y="890334"/>
              <a:ext cx="4619933" cy="5716844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 rot="16200000">
              <a:off x="9882527" y="3631029"/>
              <a:ext cx="1350402" cy="32687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488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319"/>
            </a:gs>
            <a:gs pos="50000">
              <a:srgbClr val="23481C"/>
            </a:gs>
            <a:gs pos="100000">
              <a:srgbClr val="1D3418"/>
            </a:gs>
          </a:gsLst>
          <a:lin ang="16200038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61ab4cd_0_50"/>
          <p:cNvSpPr txBox="1"/>
          <p:nvPr/>
        </p:nvSpPr>
        <p:spPr>
          <a:xfrm>
            <a:off x="202130" y="202131"/>
            <a:ext cx="434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 and Growth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12e561ab4cd_0_50"/>
          <p:cNvSpPr txBox="1"/>
          <p:nvPr/>
        </p:nvSpPr>
        <p:spPr>
          <a:xfrm>
            <a:off x="4543125" y="200175"/>
            <a:ext cx="7400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Acts:8:5-41</a:t>
            </a:r>
            <a:endParaRPr sz="3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00" y="1194318"/>
            <a:ext cx="1069288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“from Jerusalem to Rome” </a:t>
            </a:r>
          </a:p>
          <a:p>
            <a:endParaRPr lang="en-US" sz="1000" u="sng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Samaritans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Different heritage – but similar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Different religion – but similar</a:t>
            </a:r>
          </a:p>
          <a:p>
            <a:r>
              <a:rPr lang="en-US" sz="3600" dirty="0">
                <a:solidFill>
                  <a:schemeClr val="bg1"/>
                </a:solidFill>
              </a:rPr>
              <a:t>History of animosity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100 Km, 4 days walk</a:t>
            </a:r>
            <a:endParaRPr lang="en-AU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025" y="844891"/>
            <a:ext cx="3669003" cy="59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90325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rgbClr val="000000"/>
      </a:dk1>
      <a:lt1>
        <a:srgbClr val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linesVTI">
  <a:themeElements>
    <a:clrScheme name="Headlines">
      <a:dk1>
        <a:srgbClr val="000000"/>
      </a:dk1>
      <a:lt1>
        <a:srgbClr val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825</Words>
  <Application>Microsoft Office PowerPoint</Application>
  <PresentationFormat>Widescreen</PresentationFormat>
  <Paragraphs>216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Avenir</vt:lpstr>
      <vt:lpstr>Trebuchet MS</vt:lpstr>
      <vt:lpstr>Verdana</vt:lpstr>
      <vt:lpstr>Wingdings 3</vt:lpstr>
      <vt:lpstr>HeadlinesVTI</vt:lpstr>
      <vt:lpstr>HeadlinesVTI</vt:lpstr>
      <vt:lpstr>Facet</vt:lpstr>
      <vt:lpstr>PowerPoint Presentation</vt:lpstr>
      <vt:lpstr>PowerPoint Presentation</vt:lpstr>
      <vt:lpstr>The Early Church Matures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Early Church Matures</vt:lpstr>
      <vt:lpstr>The Early Church Matures</vt:lpstr>
      <vt:lpstr>The Early Church Matures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Church Matures</dc:title>
  <dc:creator>Greg Mellow</dc:creator>
  <cp:lastModifiedBy>Streamer</cp:lastModifiedBy>
  <cp:revision>52</cp:revision>
  <dcterms:created xsi:type="dcterms:W3CDTF">2022-04-15T01:24:30Z</dcterms:created>
  <dcterms:modified xsi:type="dcterms:W3CDTF">2022-06-05T01:23:34Z</dcterms:modified>
</cp:coreProperties>
</file>